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5"/>
  </p:notesMasterIdLst>
  <p:handoutMasterIdLst>
    <p:handoutMasterId r:id="rId16"/>
  </p:handoutMasterIdLst>
  <p:sldIdLst>
    <p:sldId id="256" r:id="rId2"/>
    <p:sldId id="409" r:id="rId3"/>
    <p:sldId id="287" r:id="rId4"/>
    <p:sldId id="433" r:id="rId5"/>
    <p:sldId id="434" r:id="rId6"/>
    <p:sldId id="435" r:id="rId7"/>
    <p:sldId id="436" r:id="rId8"/>
    <p:sldId id="437" r:id="rId9"/>
    <p:sldId id="438" r:id="rId10"/>
    <p:sldId id="440" r:id="rId11"/>
    <p:sldId id="439" r:id="rId12"/>
    <p:sldId id="441" r:id="rId13"/>
    <p:sldId id="44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59" autoAdjust="0"/>
    <p:restoredTop sz="88029" autoAdjust="0"/>
  </p:normalViewPr>
  <p:slideViewPr>
    <p:cSldViewPr snapToGrid="0">
      <p:cViewPr varScale="1">
        <p:scale>
          <a:sx n="64" d="100"/>
          <a:sy n="64" d="100"/>
        </p:scale>
        <p:origin x="996" y="60"/>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8/25/2021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8/25/2021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779159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DT16a Worksheet 1 and 2 for alternative answers that can be accepted. </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12</a:t>
            </a:fld>
            <a:endParaRPr lang="en-US" noProof="0"/>
          </a:p>
        </p:txBody>
      </p:sp>
    </p:spTree>
    <p:extLst>
      <p:ext uri="{BB962C8B-B14F-4D97-AF65-F5344CB8AC3E}">
        <p14:creationId xmlns:p14="http://schemas.microsoft.com/office/powerpoint/2010/main" val="1553774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DT16a Worksheet 1 and 2 for alternative answers that can be accepted. </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13</a:t>
            </a:fld>
            <a:endParaRPr lang="en-US" noProof="0"/>
          </a:p>
        </p:txBody>
      </p:sp>
    </p:spTree>
    <p:extLst>
      <p:ext uri="{BB962C8B-B14F-4D97-AF65-F5344CB8AC3E}">
        <p14:creationId xmlns:p14="http://schemas.microsoft.com/office/powerpoint/2010/main" val="381822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DT16a Worksheet 1 and 2 for alternative answers that can be accepted. </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1200611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DT16a Worksheet 1 and 2 for alternative answers that can be accepted. </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23238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DT16a Worksheet 1 and 2 for alternative answers that can be accepted. </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6</a:t>
            </a:fld>
            <a:endParaRPr lang="en-US" noProof="0"/>
          </a:p>
        </p:txBody>
      </p:sp>
    </p:spTree>
    <p:extLst>
      <p:ext uri="{BB962C8B-B14F-4D97-AF65-F5344CB8AC3E}">
        <p14:creationId xmlns:p14="http://schemas.microsoft.com/office/powerpoint/2010/main" val="2492021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DT16a Worksheet 1 and 2 for alternative answers that can be accepted. </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a:p>
        </p:txBody>
      </p:sp>
    </p:spTree>
    <p:extLst>
      <p:ext uri="{BB962C8B-B14F-4D97-AF65-F5344CB8AC3E}">
        <p14:creationId xmlns:p14="http://schemas.microsoft.com/office/powerpoint/2010/main" val="1744771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DT16a Worksheet 1 and 2 for alternative answers that can be accepted. </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817562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DT16a Worksheet 1 and 2 for alternative answers that can be accepted. </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9</a:t>
            </a:fld>
            <a:endParaRPr lang="en-US" noProof="0"/>
          </a:p>
        </p:txBody>
      </p:sp>
    </p:spTree>
    <p:extLst>
      <p:ext uri="{BB962C8B-B14F-4D97-AF65-F5344CB8AC3E}">
        <p14:creationId xmlns:p14="http://schemas.microsoft.com/office/powerpoint/2010/main" val="42047882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DT16a Worksheet 1 and 2 for alternative answers that can be accepted. </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10</a:t>
            </a:fld>
            <a:endParaRPr lang="en-US" noProof="0"/>
          </a:p>
        </p:txBody>
      </p:sp>
    </p:spTree>
    <p:extLst>
      <p:ext uri="{BB962C8B-B14F-4D97-AF65-F5344CB8AC3E}">
        <p14:creationId xmlns:p14="http://schemas.microsoft.com/office/powerpoint/2010/main" val="1052010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Check DT16a Worksheet 1 and 2 for alternative answers that can be accepted. </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11</a:t>
            </a:fld>
            <a:endParaRPr lang="en-US" noProof="0"/>
          </a:p>
        </p:txBody>
      </p:sp>
    </p:spTree>
    <p:extLst>
      <p:ext uri="{BB962C8B-B14F-4D97-AF65-F5344CB8AC3E}">
        <p14:creationId xmlns:p14="http://schemas.microsoft.com/office/powerpoint/2010/main" val="17004686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DT16a: </a:t>
            </a:r>
          </a:p>
          <a:p>
            <a:r>
              <a:rPr lang="en-US" noProof="1"/>
              <a:t>Digital communication methods</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6" name="Picture Placeholder 5">
            <a:extLst>
              <a:ext uri="{FF2B5EF4-FFF2-40B4-BE49-F238E27FC236}">
                <a16:creationId xmlns:a16="http://schemas.microsoft.com/office/drawing/2014/main" id="{C9C04250-3612-4B9B-BC35-22164390ABD5}"/>
              </a:ext>
            </a:extLst>
          </p:cNvPr>
          <p:cNvPicPr>
            <a:picLocks noGrp="1" noChangeAspect="1"/>
          </p:cNvPicPr>
          <p:nvPr>
            <p:ph type="pic" sz="quarter" idx="10"/>
          </p:nvPr>
        </p:nvPicPr>
        <p:blipFill>
          <a:blip r:embed="rId2"/>
          <a:srcRect l="10984" r="10984"/>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Video conferencing</a:t>
            </a:r>
          </a:p>
        </p:txBody>
      </p:sp>
      <p:sp>
        <p:nvSpPr>
          <p:cNvPr id="9" name="Rectangle 8"/>
          <p:cNvSpPr/>
          <p:nvPr/>
        </p:nvSpPr>
        <p:spPr>
          <a:xfrm>
            <a:off x="5336498" y="670407"/>
            <a:ext cx="6484773"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5336497" y="1275626"/>
            <a:ext cx="6484773" cy="119774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video conferencing?</a:t>
            </a:r>
          </a:p>
        </p:txBody>
      </p:sp>
      <p:sp>
        <p:nvSpPr>
          <p:cNvPr id="23" name="Rectangle 22"/>
          <p:cNvSpPr/>
          <p:nvPr/>
        </p:nvSpPr>
        <p:spPr>
          <a:xfrm>
            <a:off x="5336497" y="2593297"/>
            <a:ext cx="6484773" cy="226351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advantages and two disadvantages of using video conferencing as a method of communication.</a:t>
            </a:r>
          </a:p>
        </p:txBody>
      </p:sp>
      <p:sp>
        <p:nvSpPr>
          <p:cNvPr id="17" name="Rectangle 16"/>
          <p:cNvSpPr/>
          <p:nvPr/>
        </p:nvSpPr>
        <p:spPr>
          <a:xfrm>
            <a:off x="5336497" y="4976734"/>
            <a:ext cx="6484774" cy="157396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In the business world, this is known as teleworking. What does the term ‘teleworking’ mean?</a:t>
            </a:r>
          </a:p>
          <a:p>
            <a:pPr algn="ctr"/>
            <a:endParaRPr lang="en-GB" u="sng"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2" y="3686431"/>
            <a:ext cx="4999453" cy="286426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reasons why businesses would prefer for their employees to work remotely via video conferencing?</a:t>
            </a:r>
          </a:p>
          <a:p>
            <a:pPr algn="ctr"/>
            <a:endParaRPr lang="en-GB" u="sng" dirty="0">
              <a:solidFill>
                <a:schemeClr val="tx1"/>
              </a:solidFill>
              <a:latin typeface="+mj-lt"/>
            </a:endParaRPr>
          </a:p>
          <a:p>
            <a:pPr algn="ctr"/>
            <a:endParaRPr lang="en-GB" sz="1600" u="sng" dirty="0">
              <a:solidFill>
                <a:schemeClr val="tx1"/>
              </a:solidFill>
              <a:latin typeface="+mj-lt"/>
            </a:endParaRPr>
          </a:p>
        </p:txBody>
      </p:sp>
      <p:pic>
        <p:nvPicPr>
          <p:cNvPr id="2" name="Picture 1">
            <a:extLst>
              <a:ext uri="{FF2B5EF4-FFF2-40B4-BE49-F238E27FC236}">
                <a16:creationId xmlns:a16="http://schemas.microsoft.com/office/drawing/2014/main" id="{C16F6455-DBBF-4951-8F8E-2412CDDD2497}"/>
              </a:ext>
            </a:extLst>
          </p:cNvPr>
          <p:cNvPicPr>
            <a:picLocks noChangeAspect="1"/>
          </p:cNvPicPr>
          <p:nvPr/>
        </p:nvPicPr>
        <p:blipFill rotWithShape="1">
          <a:blip r:embed="rId3"/>
          <a:srcRect t="21713" b="20995"/>
          <a:stretch/>
        </p:blipFill>
        <p:spPr>
          <a:xfrm>
            <a:off x="157161" y="706207"/>
            <a:ext cx="4999453" cy="2864269"/>
          </a:xfrm>
          <a:prstGeom prst="rect">
            <a:avLst/>
          </a:prstGeom>
          <a:ln>
            <a:solidFill>
              <a:schemeClr val="tx1"/>
            </a:solidFill>
          </a:ln>
        </p:spPr>
      </p:pic>
    </p:spTree>
    <p:extLst>
      <p:ext uri="{BB962C8B-B14F-4D97-AF65-F5344CB8AC3E}">
        <p14:creationId xmlns:p14="http://schemas.microsoft.com/office/powerpoint/2010/main" val="548489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Video conferencing</a:t>
            </a:r>
          </a:p>
        </p:txBody>
      </p:sp>
      <p:sp>
        <p:nvSpPr>
          <p:cNvPr id="9" name="Rectangle 8"/>
          <p:cNvSpPr/>
          <p:nvPr/>
        </p:nvSpPr>
        <p:spPr>
          <a:xfrm>
            <a:off x="5336498" y="670407"/>
            <a:ext cx="6484773"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5336497" y="1275626"/>
            <a:ext cx="6484773" cy="119774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video conferencing?</a:t>
            </a:r>
          </a:p>
          <a:p>
            <a:pPr algn="ctr"/>
            <a:r>
              <a:rPr lang="en-GB" dirty="0">
                <a:solidFill>
                  <a:schemeClr val="tx1"/>
                </a:solidFill>
                <a:latin typeface="+mj-lt"/>
              </a:rPr>
              <a:t>To communicate with others using audio and video. As long as you have an internet connection and the device required, you can join a ‘meeting’ from any location. </a:t>
            </a:r>
          </a:p>
        </p:txBody>
      </p:sp>
      <p:sp>
        <p:nvSpPr>
          <p:cNvPr id="23" name="Rectangle 22"/>
          <p:cNvSpPr/>
          <p:nvPr/>
        </p:nvSpPr>
        <p:spPr>
          <a:xfrm>
            <a:off x="5336497" y="2593297"/>
            <a:ext cx="6484773" cy="2263515"/>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advantages and two disadvantages of using video conferencing as a method of communication.</a:t>
            </a:r>
          </a:p>
          <a:p>
            <a:pPr algn="ctr"/>
            <a:r>
              <a:rPr lang="en-GB" u="sng" dirty="0">
                <a:solidFill>
                  <a:schemeClr val="tx1"/>
                </a:solidFill>
                <a:latin typeface="+mj-lt"/>
              </a:rPr>
              <a:t>Advantages:</a:t>
            </a:r>
          </a:p>
          <a:p>
            <a:pPr algn="ctr"/>
            <a:r>
              <a:rPr lang="en-GB" dirty="0">
                <a:solidFill>
                  <a:schemeClr val="tx1"/>
                </a:solidFill>
                <a:latin typeface="+mj-lt"/>
              </a:rPr>
              <a:t>No need to spend money on travelling.</a:t>
            </a:r>
          </a:p>
          <a:p>
            <a:pPr algn="ctr"/>
            <a:r>
              <a:rPr lang="en-GB" dirty="0">
                <a:solidFill>
                  <a:schemeClr val="tx1"/>
                </a:solidFill>
                <a:latin typeface="+mj-lt"/>
              </a:rPr>
              <a:t>Meetings can take place in separate locations.</a:t>
            </a:r>
          </a:p>
          <a:p>
            <a:pPr algn="ctr"/>
            <a:r>
              <a:rPr lang="en-GB" u="sng" dirty="0">
                <a:solidFill>
                  <a:schemeClr val="tx1"/>
                </a:solidFill>
                <a:latin typeface="+mj-lt"/>
              </a:rPr>
              <a:t>Disadvantages:</a:t>
            </a:r>
          </a:p>
          <a:p>
            <a:pPr algn="ctr"/>
            <a:r>
              <a:rPr lang="en-GB" dirty="0">
                <a:solidFill>
                  <a:schemeClr val="tx1"/>
                </a:solidFill>
                <a:latin typeface="+mj-lt"/>
              </a:rPr>
              <a:t>Might be delay in responses due to poor connection.</a:t>
            </a:r>
          </a:p>
          <a:p>
            <a:pPr algn="ctr"/>
            <a:r>
              <a:rPr lang="en-GB" dirty="0">
                <a:solidFill>
                  <a:schemeClr val="tx1"/>
                </a:solidFill>
                <a:latin typeface="+mj-lt"/>
              </a:rPr>
              <a:t>If hardware breaks down then unable to attend call/meeting.</a:t>
            </a:r>
          </a:p>
        </p:txBody>
      </p:sp>
      <p:sp>
        <p:nvSpPr>
          <p:cNvPr id="17" name="Rectangle 16"/>
          <p:cNvSpPr/>
          <p:nvPr/>
        </p:nvSpPr>
        <p:spPr>
          <a:xfrm>
            <a:off x="5336497" y="4976734"/>
            <a:ext cx="6484774" cy="1573968"/>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In the business world, this is known as teleworking. What does the term ‘teleworking’ mean?</a:t>
            </a:r>
          </a:p>
          <a:p>
            <a:pPr algn="ctr"/>
            <a:endParaRPr lang="en-GB" u="sng" dirty="0">
              <a:solidFill>
                <a:schemeClr val="tx1"/>
              </a:solidFill>
              <a:latin typeface="+mj-lt"/>
            </a:endParaRPr>
          </a:p>
          <a:p>
            <a:pPr algn="ctr"/>
            <a:r>
              <a:rPr lang="en-GB" dirty="0">
                <a:solidFill>
                  <a:schemeClr val="tx1"/>
                </a:solidFill>
                <a:latin typeface="+mj-lt"/>
              </a:rPr>
              <a:t>The action or practice of working from home, making use of the internet, email, and the telephone.</a:t>
            </a:r>
          </a:p>
        </p:txBody>
      </p:sp>
      <p:sp>
        <p:nvSpPr>
          <p:cNvPr id="11" name="Rectangle 10">
            <a:extLst>
              <a:ext uri="{FF2B5EF4-FFF2-40B4-BE49-F238E27FC236}">
                <a16:creationId xmlns:a16="http://schemas.microsoft.com/office/drawing/2014/main" id="{E3603FC8-A32F-4E46-8C15-C2EDE0E1C2A4}"/>
              </a:ext>
            </a:extLst>
          </p:cNvPr>
          <p:cNvSpPr/>
          <p:nvPr/>
        </p:nvSpPr>
        <p:spPr>
          <a:xfrm>
            <a:off x="157162" y="3686431"/>
            <a:ext cx="4999453" cy="286426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reasons why businesses would prefer for their employees to work remotely via video conferencing?</a:t>
            </a:r>
          </a:p>
          <a:p>
            <a:pPr algn="ctr"/>
            <a:endParaRPr lang="en-GB" u="sng" dirty="0">
              <a:solidFill>
                <a:schemeClr val="tx1"/>
              </a:solidFill>
              <a:latin typeface="+mj-lt"/>
            </a:endParaRPr>
          </a:p>
          <a:p>
            <a:pPr algn="ctr"/>
            <a:r>
              <a:rPr lang="en-GB" dirty="0">
                <a:solidFill>
                  <a:schemeClr val="tx1"/>
                </a:solidFill>
                <a:latin typeface="+mj-lt"/>
              </a:rPr>
              <a:t>Cut down on overheads such as electricity as employees working from home. </a:t>
            </a:r>
          </a:p>
          <a:p>
            <a:pPr algn="ctr"/>
            <a:r>
              <a:rPr lang="en-GB" dirty="0">
                <a:solidFill>
                  <a:schemeClr val="tx1"/>
                </a:solidFill>
                <a:latin typeface="+mj-lt"/>
              </a:rPr>
              <a:t>Attract better candidates as they’re not restricted by geographical location. </a:t>
            </a:r>
          </a:p>
          <a:p>
            <a:pPr algn="ctr"/>
            <a:endParaRPr lang="en-GB" sz="1600" u="sng" dirty="0">
              <a:solidFill>
                <a:schemeClr val="tx1"/>
              </a:solidFill>
              <a:latin typeface="+mj-lt"/>
            </a:endParaRPr>
          </a:p>
        </p:txBody>
      </p:sp>
      <p:pic>
        <p:nvPicPr>
          <p:cNvPr id="2" name="Picture 1">
            <a:extLst>
              <a:ext uri="{FF2B5EF4-FFF2-40B4-BE49-F238E27FC236}">
                <a16:creationId xmlns:a16="http://schemas.microsoft.com/office/drawing/2014/main" id="{C16F6455-DBBF-4951-8F8E-2412CDDD2497}"/>
              </a:ext>
            </a:extLst>
          </p:cNvPr>
          <p:cNvPicPr>
            <a:picLocks noChangeAspect="1"/>
          </p:cNvPicPr>
          <p:nvPr/>
        </p:nvPicPr>
        <p:blipFill rotWithShape="1">
          <a:blip r:embed="rId3"/>
          <a:srcRect t="21713" b="20995"/>
          <a:stretch/>
        </p:blipFill>
        <p:spPr>
          <a:xfrm>
            <a:off x="157161" y="706207"/>
            <a:ext cx="4999453" cy="2864269"/>
          </a:xfrm>
          <a:prstGeom prst="rect">
            <a:avLst/>
          </a:prstGeom>
          <a:ln>
            <a:solidFill>
              <a:schemeClr val="tx1"/>
            </a:solidFill>
          </a:ln>
        </p:spPr>
      </p:pic>
    </p:spTree>
    <p:extLst>
      <p:ext uri="{BB962C8B-B14F-4D97-AF65-F5344CB8AC3E}">
        <p14:creationId xmlns:p14="http://schemas.microsoft.com/office/powerpoint/2010/main" val="1127492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Social media</a:t>
            </a:r>
          </a:p>
        </p:txBody>
      </p:sp>
      <p:sp>
        <p:nvSpPr>
          <p:cNvPr id="9" name="Rectangle 8"/>
          <p:cNvSpPr/>
          <p:nvPr/>
        </p:nvSpPr>
        <p:spPr>
          <a:xfrm>
            <a:off x="4706912" y="670407"/>
            <a:ext cx="7114359"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706911" y="1275626"/>
            <a:ext cx="7114359" cy="157396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social media?</a:t>
            </a:r>
          </a:p>
        </p:txBody>
      </p:sp>
      <p:sp>
        <p:nvSpPr>
          <p:cNvPr id="23" name="Rectangle 22"/>
          <p:cNvSpPr/>
          <p:nvPr/>
        </p:nvSpPr>
        <p:spPr>
          <a:xfrm>
            <a:off x="4706911" y="2976127"/>
            <a:ext cx="7114360" cy="234855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advantages and two disadvantages of using social media as a method of communication.</a:t>
            </a:r>
          </a:p>
        </p:txBody>
      </p:sp>
      <p:sp>
        <p:nvSpPr>
          <p:cNvPr id="17" name="Rectangle 16"/>
          <p:cNvSpPr/>
          <p:nvPr/>
        </p:nvSpPr>
        <p:spPr>
          <a:xfrm>
            <a:off x="4706911" y="5381468"/>
            <a:ext cx="7114360" cy="116923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which people opt for social media for personal/social use.</a:t>
            </a:r>
          </a:p>
        </p:txBody>
      </p:sp>
      <p:sp>
        <p:nvSpPr>
          <p:cNvPr id="11" name="Rectangle 10">
            <a:extLst>
              <a:ext uri="{FF2B5EF4-FFF2-40B4-BE49-F238E27FC236}">
                <a16:creationId xmlns:a16="http://schemas.microsoft.com/office/drawing/2014/main" id="{E3603FC8-A32F-4E46-8C15-C2EDE0E1C2A4}"/>
              </a:ext>
            </a:extLst>
          </p:cNvPr>
          <p:cNvSpPr/>
          <p:nvPr/>
        </p:nvSpPr>
        <p:spPr>
          <a:xfrm>
            <a:off x="157163" y="3686431"/>
            <a:ext cx="4384858" cy="286426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different ways businesses might use social media to promote their product/service.</a:t>
            </a:r>
          </a:p>
        </p:txBody>
      </p:sp>
      <p:pic>
        <p:nvPicPr>
          <p:cNvPr id="4" name="Picture 3">
            <a:extLst>
              <a:ext uri="{FF2B5EF4-FFF2-40B4-BE49-F238E27FC236}">
                <a16:creationId xmlns:a16="http://schemas.microsoft.com/office/drawing/2014/main" id="{E2183083-CFD9-43C1-A5A8-EC68557CF752}"/>
              </a:ext>
            </a:extLst>
          </p:cNvPr>
          <p:cNvPicPr>
            <a:picLocks noChangeAspect="1"/>
          </p:cNvPicPr>
          <p:nvPr/>
        </p:nvPicPr>
        <p:blipFill>
          <a:blip r:embed="rId3"/>
          <a:stretch>
            <a:fillRect/>
          </a:stretch>
        </p:blipFill>
        <p:spPr>
          <a:xfrm>
            <a:off x="157162" y="689865"/>
            <a:ext cx="4384858" cy="2923239"/>
          </a:xfrm>
          <a:prstGeom prst="rect">
            <a:avLst/>
          </a:prstGeom>
        </p:spPr>
      </p:pic>
    </p:spTree>
    <p:extLst>
      <p:ext uri="{BB962C8B-B14F-4D97-AF65-F5344CB8AC3E}">
        <p14:creationId xmlns:p14="http://schemas.microsoft.com/office/powerpoint/2010/main" val="2774155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Social media</a:t>
            </a:r>
          </a:p>
        </p:txBody>
      </p:sp>
      <p:sp>
        <p:nvSpPr>
          <p:cNvPr id="9" name="Rectangle 8"/>
          <p:cNvSpPr/>
          <p:nvPr/>
        </p:nvSpPr>
        <p:spPr>
          <a:xfrm>
            <a:off x="4706912" y="670407"/>
            <a:ext cx="7114359"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706911" y="1275626"/>
            <a:ext cx="7114359" cy="1573968"/>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social media?</a:t>
            </a:r>
          </a:p>
          <a:p>
            <a:pPr algn="ctr"/>
            <a:r>
              <a:rPr lang="en-GB" dirty="0">
                <a:solidFill>
                  <a:schemeClr val="tx1"/>
                </a:solidFill>
                <a:latin typeface="+mj-lt"/>
              </a:rPr>
              <a:t>It’s an online platform that allows users to communicate with others. In some cases, this might be with other people who share similar interests, activities or real-life connections. It allows users to share videos, post new content and comment on other posts. </a:t>
            </a:r>
          </a:p>
        </p:txBody>
      </p:sp>
      <p:sp>
        <p:nvSpPr>
          <p:cNvPr id="23" name="Rectangle 22"/>
          <p:cNvSpPr/>
          <p:nvPr/>
        </p:nvSpPr>
        <p:spPr>
          <a:xfrm>
            <a:off x="4706911" y="2976127"/>
            <a:ext cx="7114360" cy="234855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advantages and two disadvantages of using social media as a method of communication.</a:t>
            </a:r>
          </a:p>
          <a:p>
            <a:pPr algn="ctr"/>
            <a:r>
              <a:rPr lang="en-GB" u="sng" dirty="0">
                <a:solidFill>
                  <a:schemeClr val="tx1"/>
                </a:solidFill>
                <a:latin typeface="+mj-lt"/>
              </a:rPr>
              <a:t>Advantages</a:t>
            </a:r>
          </a:p>
          <a:p>
            <a:pPr algn="ctr"/>
            <a:r>
              <a:rPr lang="en-GB" dirty="0">
                <a:solidFill>
                  <a:schemeClr val="tx1"/>
                </a:solidFill>
                <a:latin typeface="+mj-lt"/>
              </a:rPr>
              <a:t>Easy to set up an account.</a:t>
            </a:r>
          </a:p>
          <a:p>
            <a:pPr algn="ctr"/>
            <a:r>
              <a:rPr lang="en-GB" dirty="0">
                <a:solidFill>
                  <a:schemeClr val="tx1"/>
                </a:solidFill>
                <a:latin typeface="+mj-lt"/>
              </a:rPr>
              <a:t>It’s free to use.</a:t>
            </a:r>
          </a:p>
          <a:p>
            <a:pPr algn="ctr"/>
            <a:r>
              <a:rPr lang="en-GB" u="sng" dirty="0">
                <a:solidFill>
                  <a:schemeClr val="tx1"/>
                </a:solidFill>
                <a:latin typeface="+mj-lt"/>
              </a:rPr>
              <a:t>Disadvantages</a:t>
            </a:r>
          </a:p>
          <a:p>
            <a:pPr algn="ctr"/>
            <a:r>
              <a:rPr lang="en-GB" dirty="0">
                <a:solidFill>
                  <a:schemeClr val="tx1"/>
                </a:solidFill>
                <a:latin typeface="+mj-lt"/>
              </a:rPr>
              <a:t>You lose a sense of privacy</a:t>
            </a:r>
          </a:p>
          <a:p>
            <a:pPr algn="ctr"/>
            <a:r>
              <a:rPr lang="en-GB" dirty="0">
                <a:solidFill>
                  <a:schemeClr val="tx1"/>
                </a:solidFill>
                <a:latin typeface="+mj-lt"/>
              </a:rPr>
              <a:t>Online bullying can occur. </a:t>
            </a:r>
          </a:p>
        </p:txBody>
      </p:sp>
      <p:sp>
        <p:nvSpPr>
          <p:cNvPr id="17" name="Rectangle 16"/>
          <p:cNvSpPr/>
          <p:nvPr/>
        </p:nvSpPr>
        <p:spPr>
          <a:xfrm>
            <a:off x="4706911" y="5381468"/>
            <a:ext cx="7114360" cy="1169234"/>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which people opt for social media for personal/social use.</a:t>
            </a:r>
          </a:p>
          <a:p>
            <a:pPr algn="ctr"/>
            <a:r>
              <a:rPr lang="en-GB" dirty="0">
                <a:solidFill>
                  <a:schemeClr val="tx1"/>
                </a:solidFill>
                <a:latin typeface="+mj-lt"/>
              </a:rPr>
              <a:t>It’s used mainly to communicate with friends and family. It can be used for other purpose such as posting images, setting up local events, creating and participating in group discussions. </a:t>
            </a:r>
          </a:p>
        </p:txBody>
      </p:sp>
      <p:sp>
        <p:nvSpPr>
          <p:cNvPr id="11" name="Rectangle 10">
            <a:extLst>
              <a:ext uri="{FF2B5EF4-FFF2-40B4-BE49-F238E27FC236}">
                <a16:creationId xmlns:a16="http://schemas.microsoft.com/office/drawing/2014/main" id="{E3603FC8-A32F-4E46-8C15-C2EDE0E1C2A4}"/>
              </a:ext>
            </a:extLst>
          </p:cNvPr>
          <p:cNvSpPr/>
          <p:nvPr/>
        </p:nvSpPr>
        <p:spPr>
          <a:xfrm>
            <a:off x="157163" y="3686431"/>
            <a:ext cx="4384858" cy="286426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different ways businesses might use social media to promote their product/service.</a:t>
            </a:r>
          </a:p>
          <a:p>
            <a:pPr algn="ctr"/>
            <a:r>
              <a:rPr lang="en-GB" sz="1600" dirty="0">
                <a:solidFill>
                  <a:schemeClr val="tx1"/>
                </a:solidFill>
                <a:latin typeface="+mj-lt"/>
              </a:rPr>
              <a:t>Businesses might create a social media page that users can link or subscribe to. For example, interested customers could join a Facebook page, this means they have access to their news feed and this is where businesses will promote products in the form of posts which also may include still and moving images (images and video).</a:t>
            </a:r>
          </a:p>
        </p:txBody>
      </p:sp>
      <p:pic>
        <p:nvPicPr>
          <p:cNvPr id="4" name="Picture 3">
            <a:extLst>
              <a:ext uri="{FF2B5EF4-FFF2-40B4-BE49-F238E27FC236}">
                <a16:creationId xmlns:a16="http://schemas.microsoft.com/office/drawing/2014/main" id="{E2183083-CFD9-43C1-A5A8-EC68557CF752}"/>
              </a:ext>
            </a:extLst>
          </p:cNvPr>
          <p:cNvPicPr>
            <a:picLocks noChangeAspect="1"/>
          </p:cNvPicPr>
          <p:nvPr/>
        </p:nvPicPr>
        <p:blipFill>
          <a:blip r:embed="rId3"/>
          <a:stretch>
            <a:fillRect/>
          </a:stretch>
        </p:blipFill>
        <p:spPr>
          <a:xfrm>
            <a:off x="157162" y="689865"/>
            <a:ext cx="4384858" cy="2923239"/>
          </a:xfrm>
          <a:prstGeom prst="rect">
            <a:avLst/>
          </a:prstGeom>
        </p:spPr>
      </p:pic>
    </p:spTree>
    <p:extLst>
      <p:ext uri="{BB962C8B-B14F-4D97-AF65-F5344CB8AC3E}">
        <p14:creationId xmlns:p14="http://schemas.microsoft.com/office/powerpoint/2010/main" val="2242551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Starter</a:t>
            </a:r>
          </a:p>
          <a:p>
            <a:r>
              <a:rPr lang="en-GB" dirty="0">
                <a:latin typeface="+mj-lt"/>
              </a:rPr>
              <a:t>Solve the following anagrams. </a:t>
            </a:r>
            <a:endParaRPr lang="en-GB" sz="1600" dirty="0">
              <a:latin typeface="+mj-lt"/>
            </a:endParaRPr>
          </a:p>
        </p:txBody>
      </p:sp>
      <p:graphicFrame>
        <p:nvGraphicFramePr>
          <p:cNvPr id="2" name="Table 1">
            <a:extLst>
              <a:ext uri="{FF2B5EF4-FFF2-40B4-BE49-F238E27FC236}">
                <a16:creationId xmlns:a16="http://schemas.microsoft.com/office/drawing/2014/main" id="{229DF3D6-BD71-4960-87C2-16223237FE24}"/>
              </a:ext>
            </a:extLst>
          </p:cNvPr>
          <p:cNvGraphicFramePr>
            <a:graphicFrameLocks noGrp="1"/>
          </p:cNvGraphicFramePr>
          <p:nvPr>
            <p:extLst>
              <p:ext uri="{D42A27DB-BD31-4B8C-83A1-F6EECF244321}">
                <p14:modId xmlns:p14="http://schemas.microsoft.com/office/powerpoint/2010/main" val="3239545613"/>
              </p:ext>
            </p:extLst>
          </p:nvPr>
        </p:nvGraphicFramePr>
        <p:xfrm>
          <a:off x="293141" y="1334263"/>
          <a:ext cx="4054007" cy="3962400"/>
        </p:xfrm>
        <a:graphic>
          <a:graphicData uri="http://schemas.openxmlformats.org/drawingml/2006/table">
            <a:tbl>
              <a:tblPr firstRow="1" bandRow="1">
                <a:tableStyleId>{5940675A-B579-460E-94D1-54222C63F5DA}</a:tableStyleId>
              </a:tblPr>
              <a:tblGrid>
                <a:gridCol w="4054007">
                  <a:extLst>
                    <a:ext uri="{9D8B030D-6E8A-4147-A177-3AD203B41FA5}">
                      <a16:colId xmlns:a16="http://schemas.microsoft.com/office/drawing/2014/main" val="4173305973"/>
                    </a:ext>
                  </a:extLst>
                </a:gridCol>
              </a:tblGrid>
              <a:tr h="370840">
                <a:tc>
                  <a:txBody>
                    <a:bodyPr/>
                    <a:lstStyle/>
                    <a:p>
                      <a:r>
                        <a:rPr lang="en-GB" sz="2000" dirty="0">
                          <a:latin typeface="+mj-lt"/>
                        </a:rPr>
                        <a:t>A Mile</a:t>
                      </a:r>
                    </a:p>
                  </a:txBody>
                  <a:tcPr/>
                </a:tc>
                <a:extLst>
                  <a:ext uri="{0D108BD9-81ED-4DB2-BD59-A6C34878D82A}">
                    <a16:rowId xmlns:a16="http://schemas.microsoft.com/office/drawing/2014/main" val="71935365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latin typeface="+mj-lt"/>
                        </a:rPr>
                        <a:t>Leek </a:t>
                      </a:r>
                      <a:r>
                        <a:rPr lang="en-GB" sz="2000" dirty="0" err="1">
                          <a:latin typeface="+mj-lt"/>
                        </a:rPr>
                        <a:t>Trowing</a:t>
                      </a:r>
                      <a:endParaRPr lang="en-GB" sz="2000" dirty="0">
                        <a:latin typeface="+mj-lt"/>
                      </a:endParaRPr>
                    </a:p>
                  </a:txBody>
                  <a:tcPr/>
                </a:tc>
                <a:extLst>
                  <a:ext uri="{0D108BD9-81ED-4DB2-BD59-A6C34878D82A}">
                    <a16:rowId xmlns:a16="http://schemas.microsoft.com/office/drawing/2014/main" val="481304024"/>
                  </a:ext>
                </a:extLst>
              </a:tr>
              <a:tr h="370840">
                <a:tc>
                  <a:txBody>
                    <a:bodyPr/>
                    <a:lstStyle/>
                    <a:p>
                      <a:r>
                        <a:rPr lang="en-GB" sz="2000" dirty="0" err="1">
                          <a:latin typeface="+mj-lt"/>
                        </a:rPr>
                        <a:t>Coalised</a:t>
                      </a:r>
                      <a:r>
                        <a:rPr lang="en-GB" sz="2000" dirty="0">
                          <a:latin typeface="+mj-lt"/>
                        </a:rPr>
                        <a:t> Aim</a:t>
                      </a:r>
                    </a:p>
                  </a:txBody>
                  <a:tcPr/>
                </a:tc>
                <a:extLst>
                  <a:ext uri="{0D108BD9-81ED-4DB2-BD59-A6C34878D82A}">
                    <a16:rowId xmlns:a16="http://schemas.microsoft.com/office/drawing/2014/main" val="2994776104"/>
                  </a:ext>
                </a:extLst>
              </a:tr>
              <a:tr h="370840">
                <a:tc>
                  <a:txBody>
                    <a:bodyPr/>
                    <a:lstStyle/>
                    <a:p>
                      <a:r>
                        <a:rPr lang="en-GB" sz="2000" dirty="0">
                          <a:latin typeface="+mj-lt"/>
                        </a:rPr>
                        <a:t>Glob</a:t>
                      </a:r>
                    </a:p>
                  </a:txBody>
                  <a:tcPr/>
                </a:tc>
                <a:extLst>
                  <a:ext uri="{0D108BD9-81ED-4DB2-BD59-A6C34878D82A}">
                    <a16:rowId xmlns:a16="http://schemas.microsoft.com/office/drawing/2014/main" val="3241173716"/>
                  </a:ext>
                </a:extLst>
              </a:tr>
              <a:tr h="370840">
                <a:tc>
                  <a:txBody>
                    <a:bodyPr/>
                    <a:lstStyle/>
                    <a:p>
                      <a:r>
                        <a:rPr lang="en-GB" sz="2000" dirty="0">
                          <a:latin typeface="+mj-lt"/>
                        </a:rPr>
                        <a:t>Tenet Quiet</a:t>
                      </a:r>
                    </a:p>
                  </a:txBody>
                  <a:tcPr/>
                </a:tc>
                <a:extLst>
                  <a:ext uri="{0D108BD9-81ED-4DB2-BD59-A6C34878D82A}">
                    <a16:rowId xmlns:a16="http://schemas.microsoft.com/office/drawing/2014/main" val="7012116"/>
                  </a:ext>
                </a:extLst>
              </a:tr>
              <a:tr h="370840">
                <a:tc>
                  <a:txBody>
                    <a:bodyPr/>
                    <a:lstStyle/>
                    <a:p>
                      <a:r>
                        <a:rPr lang="en-GB" sz="2000" dirty="0">
                          <a:latin typeface="+mj-lt"/>
                        </a:rPr>
                        <a:t>Great Mink</a:t>
                      </a:r>
                    </a:p>
                  </a:txBody>
                  <a:tcPr/>
                </a:tc>
                <a:extLst>
                  <a:ext uri="{0D108BD9-81ED-4DB2-BD59-A6C34878D82A}">
                    <a16:rowId xmlns:a16="http://schemas.microsoft.com/office/drawing/2014/main" val="2960993670"/>
                  </a:ext>
                </a:extLst>
              </a:tr>
              <a:tr h="370840">
                <a:tc>
                  <a:txBody>
                    <a:bodyPr/>
                    <a:lstStyle/>
                    <a:p>
                      <a:r>
                        <a:rPr lang="en-GB" sz="2000" dirty="0">
                          <a:latin typeface="+mj-lt"/>
                        </a:rPr>
                        <a:t>Monitor Op</a:t>
                      </a:r>
                    </a:p>
                  </a:txBody>
                  <a:tcPr/>
                </a:tc>
                <a:extLst>
                  <a:ext uri="{0D108BD9-81ED-4DB2-BD59-A6C34878D82A}">
                    <a16:rowId xmlns:a16="http://schemas.microsoft.com/office/drawing/2014/main" val="3314978446"/>
                  </a:ext>
                </a:extLst>
              </a:tr>
              <a:tr h="370840">
                <a:tc>
                  <a:txBody>
                    <a:bodyPr/>
                    <a:lstStyle/>
                    <a:p>
                      <a:r>
                        <a:rPr lang="en-GB" sz="2000" dirty="0">
                          <a:latin typeface="+mj-lt"/>
                        </a:rPr>
                        <a:t>Readies Tv</a:t>
                      </a:r>
                    </a:p>
                  </a:txBody>
                  <a:tcPr/>
                </a:tc>
                <a:extLst>
                  <a:ext uri="{0D108BD9-81ED-4DB2-BD59-A6C34878D82A}">
                    <a16:rowId xmlns:a16="http://schemas.microsoft.com/office/drawing/2014/main" val="333073018"/>
                  </a:ext>
                </a:extLst>
              </a:tr>
              <a:tr h="370840">
                <a:tc>
                  <a:txBody>
                    <a:bodyPr/>
                    <a:lstStyle/>
                    <a:p>
                      <a:r>
                        <a:rPr lang="en-GB" sz="2000" dirty="0">
                          <a:latin typeface="+mj-lt"/>
                        </a:rPr>
                        <a:t>Dating Main</a:t>
                      </a:r>
                    </a:p>
                  </a:txBody>
                  <a:tcPr/>
                </a:tc>
                <a:extLst>
                  <a:ext uri="{0D108BD9-81ED-4DB2-BD59-A6C34878D82A}">
                    <a16:rowId xmlns:a16="http://schemas.microsoft.com/office/drawing/2014/main" val="1363431581"/>
                  </a:ext>
                </a:extLst>
              </a:tr>
              <a:tr h="370840">
                <a:tc>
                  <a:txBody>
                    <a:bodyPr/>
                    <a:lstStyle/>
                    <a:p>
                      <a:r>
                        <a:rPr lang="en-GB" sz="2000" dirty="0">
                          <a:latin typeface="+mj-lt"/>
                        </a:rPr>
                        <a:t>Can Hotline</a:t>
                      </a:r>
                    </a:p>
                  </a:txBody>
                  <a:tcPr/>
                </a:tc>
                <a:extLst>
                  <a:ext uri="{0D108BD9-81ED-4DB2-BD59-A6C34878D82A}">
                    <a16:rowId xmlns:a16="http://schemas.microsoft.com/office/drawing/2014/main" val="1989995768"/>
                  </a:ext>
                </a:extLst>
              </a:tr>
            </a:tbl>
          </a:graphicData>
        </a:graphic>
      </p:graphicFrame>
      <p:graphicFrame>
        <p:nvGraphicFramePr>
          <p:cNvPr id="5" name="Table 4">
            <a:extLst>
              <a:ext uri="{FF2B5EF4-FFF2-40B4-BE49-F238E27FC236}">
                <a16:creationId xmlns:a16="http://schemas.microsoft.com/office/drawing/2014/main" id="{ACD6ED1D-5FDB-4E0B-8F18-81AA4B3C250A}"/>
              </a:ext>
            </a:extLst>
          </p:cNvPr>
          <p:cNvGraphicFramePr>
            <a:graphicFrameLocks noGrp="1"/>
          </p:cNvGraphicFramePr>
          <p:nvPr>
            <p:extLst>
              <p:ext uri="{D42A27DB-BD31-4B8C-83A1-F6EECF244321}">
                <p14:modId xmlns:p14="http://schemas.microsoft.com/office/powerpoint/2010/main" val="2419623723"/>
              </p:ext>
            </p:extLst>
          </p:nvPr>
        </p:nvGraphicFramePr>
        <p:xfrm>
          <a:off x="7191114" y="1334263"/>
          <a:ext cx="4054007" cy="3962400"/>
        </p:xfrm>
        <a:graphic>
          <a:graphicData uri="http://schemas.openxmlformats.org/drawingml/2006/table">
            <a:tbl>
              <a:tblPr firstRow="1" bandRow="1">
                <a:tableStyleId>{5940675A-B579-460E-94D1-54222C63F5DA}</a:tableStyleId>
              </a:tblPr>
              <a:tblGrid>
                <a:gridCol w="4054007">
                  <a:extLst>
                    <a:ext uri="{9D8B030D-6E8A-4147-A177-3AD203B41FA5}">
                      <a16:colId xmlns:a16="http://schemas.microsoft.com/office/drawing/2014/main" val="4173305973"/>
                    </a:ext>
                  </a:extLst>
                </a:gridCol>
              </a:tblGrid>
              <a:tr h="370840">
                <a:tc>
                  <a:txBody>
                    <a:bodyPr/>
                    <a:lstStyle/>
                    <a:p>
                      <a:r>
                        <a:rPr lang="en-GB" sz="2000" dirty="0">
                          <a:latin typeface="+mj-lt"/>
                        </a:rPr>
                        <a:t>E-Mail</a:t>
                      </a:r>
                    </a:p>
                  </a:txBody>
                  <a:tcPr/>
                </a:tc>
                <a:extLst>
                  <a:ext uri="{0D108BD9-81ED-4DB2-BD59-A6C34878D82A}">
                    <a16:rowId xmlns:a16="http://schemas.microsoft.com/office/drawing/2014/main" val="719353650"/>
                  </a:ext>
                </a:extLst>
              </a:tr>
              <a:tr h="370840">
                <a:tc>
                  <a:txBody>
                    <a:bodyPr/>
                    <a:lstStyle/>
                    <a:p>
                      <a:r>
                        <a:rPr lang="en-GB" sz="2000" dirty="0">
                          <a:latin typeface="+mj-lt"/>
                        </a:rPr>
                        <a:t>Teleworking</a:t>
                      </a:r>
                    </a:p>
                  </a:txBody>
                  <a:tcPr/>
                </a:tc>
                <a:extLst>
                  <a:ext uri="{0D108BD9-81ED-4DB2-BD59-A6C34878D82A}">
                    <a16:rowId xmlns:a16="http://schemas.microsoft.com/office/drawing/2014/main" val="481304024"/>
                  </a:ext>
                </a:extLst>
              </a:tr>
              <a:tr h="370840">
                <a:tc>
                  <a:txBody>
                    <a:bodyPr/>
                    <a:lstStyle/>
                    <a:p>
                      <a:r>
                        <a:rPr lang="en-GB" sz="2000" dirty="0">
                          <a:latin typeface="+mj-lt"/>
                        </a:rPr>
                        <a:t>Social media</a:t>
                      </a:r>
                    </a:p>
                  </a:txBody>
                  <a:tcPr/>
                </a:tc>
                <a:extLst>
                  <a:ext uri="{0D108BD9-81ED-4DB2-BD59-A6C34878D82A}">
                    <a16:rowId xmlns:a16="http://schemas.microsoft.com/office/drawing/2014/main" val="2994776104"/>
                  </a:ext>
                </a:extLst>
              </a:tr>
              <a:tr h="370840">
                <a:tc>
                  <a:txBody>
                    <a:bodyPr/>
                    <a:lstStyle/>
                    <a:p>
                      <a:r>
                        <a:rPr lang="en-GB" sz="2000" dirty="0">
                          <a:latin typeface="+mj-lt"/>
                        </a:rPr>
                        <a:t>Blog</a:t>
                      </a:r>
                    </a:p>
                  </a:txBody>
                  <a:tcPr/>
                </a:tc>
                <a:extLst>
                  <a:ext uri="{0D108BD9-81ED-4DB2-BD59-A6C34878D82A}">
                    <a16:rowId xmlns:a16="http://schemas.microsoft.com/office/drawing/2014/main" val="3241173716"/>
                  </a:ext>
                </a:extLst>
              </a:tr>
              <a:tr h="370840">
                <a:tc>
                  <a:txBody>
                    <a:bodyPr/>
                    <a:lstStyle/>
                    <a:p>
                      <a:r>
                        <a:rPr lang="en-GB" sz="2000" dirty="0">
                          <a:latin typeface="+mj-lt"/>
                        </a:rPr>
                        <a:t>Netiquette</a:t>
                      </a:r>
                    </a:p>
                  </a:txBody>
                  <a:tcPr/>
                </a:tc>
                <a:extLst>
                  <a:ext uri="{0D108BD9-81ED-4DB2-BD59-A6C34878D82A}">
                    <a16:rowId xmlns:a16="http://schemas.microsoft.com/office/drawing/2014/main" val="7012116"/>
                  </a:ext>
                </a:extLst>
              </a:tr>
              <a:tr h="370840">
                <a:tc>
                  <a:txBody>
                    <a:bodyPr/>
                    <a:lstStyle/>
                    <a:p>
                      <a:r>
                        <a:rPr lang="en-GB" sz="2000" dirty="0">
                          <a:latin typeface="+mj-lt"/>
                        </a:rPr>
                        <a:t>Marketing</a:t>
                      </a:r>
                    </a:p>
                  </a:txBody>
                  <a:tcPr/>
                </a:tc>
                <a:extLst>
                  <a:ext uri="{0D108BD9-81ED-4DB2-BD59-A6C34878D82A}">
                    <a16:rowId xmlns:a16="http://schemas.microsoft.com/office/drawing/2014/main" val="2960993670"/>
                  </a:ext>
                </a:extLst>
              </a:tr>
              <a:tr h="370840">
                <a:tc>
                  <a:txBody>
                    <a:bodyPr/>
                    <a:lstStyle/>
                    <a:p>
                      <a:r>
                        <a:rPr lang="en-GB" sz="2000" dirty="0">
                          <a:latin typeface="+mj-lt"/>
                        </a:rPr>
                        <a:t>Promotion</a:t>
                      </a:r>
                    </a:p>
                  </a:txBody>
                  <a:tcPr/>
                </a:tc>
                <a:extLst>
                  <a:ext uri="{0D108BD9-81ED-4DB2-BD59-A6C34878D82A}">
                    <a16:rowId xmlns:a16="http://schemas.microsoft.com/office/drawing/2014/main" val="1723099972"/>
                  </a:ext>
                </a:extLst>
              </a:tr>
              <a:tr h="370840">
                <a:tc>
                  <a:txBody>
                    <a:bodyPr/>
                    <a:lstStyle/>
                    <a:p>
                      <a:r>
                        <a:rPr lang="en-GB" sz="2000" dirty="0">
                          <a:latin typeface="+mj-lt"/>
                        </a:rPr>
                        <a:t>Advertise</a:t>
                      </a:r>
                    </a:p>
                  </a:txBody>
                  <a:tcPr/>
                </a:tc>
                <a:extLst>
                  <a:ext uri="{0D108BD9-81ED-4DB2-BD59-A6C34878D82A}">
                    <a16:rowId xmlns:a16="http://schemas.microsoft.com/office/drawing/2014/main" val="2335358924"/>
                  </a:ext>
                </a:extLst>
              </a:tr>
              <a:tr h="307660">
                <a:tc>
                  <a:txBody>
                    <a:bodyPr/>
                    <a:lstStyle/>
                    <a:p>
                      <a:pPr marL="0" algn="l" defTabSz="914400" rtl="0" eaLnBrk="1" latinLnBrk="0" hangingPunct="1"/>
                      <a:r>
                        <a:rPr lang="en-GB" sz="2000" kern="1200" dirty="0">
                          <a:solidFill>
                            <a:schemeClr val="tx1"/>
                          </a:solidFill>
                          <a:latin typeface="+mj-lt"/>
                          <a:ea typeface="+mn-ea"/>
                          <a:cs typeface="+mn-cs"/>
                        </a:rPr>
                        <a:t>Data mining</a:t>
                      </a:r>
                    </a:p>
                  </a:txBody>
                  <a:tcPr/>
                </a:tc>
                <a:extLst>
                  <a:ext uri="{0D108BD9-81ED-4DB2-BD59-A6C34878D82A}">
                    <a16:rowId xmlns:a16="http://schemas.microsoft.com/office/drawing/2014/main" val="4286646612"/>
                  </a:ext>
                </a:extLst>
              </a:tr>
              <a:tr h="370840">
                <a:tc>
                  <a:txBody>
                    <a:bodyPr/>
                    <a:lstStyle/>
                    <a:p>
                      <a:pPr marL="0" algn="l" defTabSz="914400" rtl="0" eaLnBrk="1" latinLnBrk="0" hangingPunct="1"/>
                      <a:r>
                        <a:rPr lang="en-GB" sz="2000" kern="1200" dirty="0">
                          <a:solidFill>
                            <a:schemeClr val="tx1"/>
                          </a:solidFill>
                          <a:latin typeface="+mj-lt"/>
                          <a:ea typeface="+mn-ea"/>
                          <a:cs typeface="+mn-cs"/>
                        </a:rPr>
                        <a:t>Online chat</a:t>
                      </a:r>
                    </a:p>
                  </a:txBody>
                  <a:tcPr/>
                </a:tc>
                <a:extLst>
                  <a:ext uri="{0D108BD9-81ED-4DB2-BD59-A6C34878D82A}">
                    <a16:rowId xmlns:a16="http://schemas.microsoft.com/office/drawing/2014/main" val="279130220"/>
                  </a:ext>
                </a:extLst>
              </a:tr>
            </a:tbl>
          </a:graphicData>
        </a:graphic>
      </p:graphicFrame>
    </p:spTree>
    <p:extLst>
      <p:ext uri="{BB962C8B-B14F-4D97-AF65-F5344CB8AC3E}">
        <p14:creationId xmlns:p14="http://schemas.microsoft.com/office/powerpoint/2010/main" val="3268291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5057638"/>
          </a:xfrm>
        </p:spPr>
        <p:txBody>
          <a:bodyPr/>
          <a:lstStyle/>
          <a:p>
            <a:r>
              <a:rPr lang="en-GB" dirty="0"/>
              <a:t>Identify a range of digital communication methods, their advantages and disadvantages and any associated barriers to communication.</a:t>
            </a:r>
          </a:p>
          <a:p>
            <a:pPr marL="0" indent="0">
              <a:buNone/>
            </a:pPr>
            <a:endParaRPr lang="en-GB" dirty="0"/>
          </a:p>
          <a:p>
            <a:pPr marL="0" indent="0">
              <a:buNone/>
            </a:pPr>
            <a:endParaRPr lang="en-GB" dirty="0"/>
          </a:p>
          <a:p>
            <a:r>
              <a:rPr lang="en-GB" dirty="0"/>
              <a:t>Identify various methods of personal and social digital communication.</a:t>
            </a:r>
          </a:p>
          <a:p>
            <a:r>
              <a:rPr lang="en-GB" dirty="0"/>
              <a:t>Understand the advantages and disadvantages associated with them.</a:t>
            </a:r>
          </a:p>
          <a:p>
            <a:r>
              <a:rPr lang="en-GB" dirty="0"/>
              <a:t>Understand what would stop you communicating with any specific method.</a:t>
            </a:r>
            <a:endParaRPr lang="en-US"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3</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999" y="2203275"/>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10" name="Picture Placeholder 9">
            <a:extLst>
              <a:ext uri="{FF2B5EF4-FFF2-40B4-BE49-F238E27FC236}">
                <a16:creationId xmlns:a16="http://schemas.microsoft.com/office/drawing/2014/main" id="{B32F93D4-E83A-4CD6-A054-777AC6302F2A}"/>
              </a:ext>
            </a:extLst>
          </p:cNvPr>
          <p:cNvPicPr>
            <a:picLocks noGrp="1" noChangeAspect="1"/>
          </p:cNvPicPr>
          <p:nvPr>
            <p:ph type="pic" sz="quarter" idx="13"/>
          </p:nvPr>
        </p:nvPicPr>
        <p:blipFill>
          <a:blip r:embed="rId2"/>
          <a:srcRect l="28105" r="28105"/>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E-Mail</a:t>
            </a:r>
          </a:p>
        </p:txBody>
      </p:sp>
      <p:sp>
        <p:nvSpPr>
          <p:cNvPr id="9" name="Rectangle 8"/>
          <p:cNvSpPr/>
          <p:nvPr/>
        </p:nvSpPr>
        <p:spPr>
          <a:xfrm>
            <a:off x="5336498" y="670407"/>
            <a:ext cx="6484773"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5336497" y="1275627"/>
            <a:ext cx="6484773" cy="98788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e-mail?</a:t>
            </a:r>
          </a:p>
        </p:txBody>
      </p:sp>
      <p:sp>
        <p:nvSpPr>
          <p:cNvPr id="23" name="Rectangle 22"/>
          <p:cNvSpPr/>
          <p:nvPr/>
        </p:nvSpPr>
        <p:spPr>
          <a:xfrm>
            <a:off x="5336497" y="2413416"/>
            <a:ext cx="6484773" cy="200868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advantages and two disadvantages of using e-mail.</a:t>
            </a:r>
          </a:p>
          <a:p>
            <a:pPr algn="ctr"/>
            <a:endParaRPr lang="en-GB" u="sng" dirty="0">
              <a:solidFill>
                <a:schemeClr val="tx1"/>
              </a:solidFill>
              <a:latin typeface="+mj-lt"/>
            </a:endParaRPr>
          </a:p>
          <a:p>
            <a:pPr algn="ctr"/>
            <a:endParaRPr lang="en-GB" sz="1400" dirty="0">
              <a:solidFill>
                <a:schemeClr val="tx1"/>
              </a:solidFill>
              <a:latin typeface="+mj-lt"/>
            </a:endParaRPr>
          </a:p>
        </p:txBody>
      </p:sp>
      <p:sp>
        <p:nvSpPr>
          <p:cNvPr id="17" name="Rectangle 16"/>
          <p:cNvSpPr/>
          <p:nvPr/>
        </p:nvSpPr>
        <p:spPr>
          <a:xfrm>
            <a:off x="5336497" y="4542020"/>
            <a:ext cx="6484774" cy="200868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why businesses would use e-mail as a method of digital communication.</a:t>
            </a: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2" y="4166681"/>
            <a:ext cx="4999453" cy="238401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reasons why businesses would use e-mail for marketing purposes?</a:t>
            </a:r>
          </a:p>
          <a:p>
            <a:pPr algn="ctr"/>
            <a:endParaRPr lang="en-GB" u="sng" dirty="0">
              <a:solidFill>
                <a:schemeClr val="tx1"/>
              </a:solidFill>
              <a:latin typeface="+mj-lt"/>
            </a:endParaRPr>
          </a:p>
          <a:p>
            <a:pPr algn="ctr"/>
            <a:endParaRPr lang="en-GB" dirty="0">
              <a:solidFill>
                <a:schemeClr val="tx1"/>
              </a:solidFill>
              <a:latin typeface="+mj-lt"/>
            </a:endParaRPr>
          </a:p>
          <a:p>
            <a:pPr algn="ctr"/>
            <a:endParaRPr lang="en-GB" sz="1600" u="sng" dirty="0">
              <a:solidFill>
                <a:schemeClr val="tx1"/>
              </a:solidFill>
              <a:latin typeface="+mj-lt"/>
            </a:endParaRPr>
          </a:p>
        </p:txBody>
      </p:sp>
      <p:pic>
        <p:nvPicPr>
          <p:cNvPr id="2" name="Picture 1">
            <a:extLst>
              <a:ext uri="{FF2B5EF4-FFF2-40B4-BE49-F238E27FC236}">
                <a16:creationId xmlns:a16="http://schemas.microsoft.com/office/drawing/2014/main" id="{6A1345F4-8993-46F0-B4F5-A7E986AA0A74}"/>
              </a:ext>
            </a:extLst>
          </p:cNvPr>
          <p:cNvPicPr>
            <a:picLocks noChangeAspect="1"/>
          </p:cNvPicPr>
          <p:nvPr/>
        </p:nvPicPr>
        <p:blipFill>
          <a:blip r:embed="rId3"/>
          <a:stretch>
            <a:fillRect/>
          </a:stretch>
        </p:blipFill>
        <p:spPr>
          <a:xfrm>
            <a:off x="157162" y="670406"/>
            <a:ext cx="4999454" cy="3379839"/>
          </a:xfrm>
          <a:prstGeom prst="rect">
            <a:avLst/>
          </a:prstGeom>
        </p:spPr>
      </p:pic>
    </p:spTree>
    <p:extLst>
      <p:ext uri="{BB962C8B-B14F-4D97-AF65-F5344CB8AC3E}">
        <p14:creationId xmlns:p14="http://schemas.microsoft.com/office/powerpoint/2010/main" val="1826623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E-Mail</a:t>
            </a:r>
          </a:p>
        </p:txBody>
      </p:sp>
      <p:sp>
        <p:nvSpPr>
          <p:cNvPr id="9" name="Rectangle 8"/>
          <p:cNvSpPr/>
          <p:nvPr/>
        </p:nvSpPr>
        <p:spPr>
          <a:xfrm>
            <a:off x="5336498" y="670407"/>
            <a:ext cx="6484773"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5336497" y="1275627"/>
            <a:ext cx="6484773" cy="987888"/>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e-mail?</a:t>
            </a:r>
          </a:p>
          <a:p>
            <a:pPr algn="ctr"/>
            <a:r>
              <a:rPr lang="en-GB" dirty="0">
                <a:solidFill>
                  <a:schemeClr val="tx1"/>
                </a:solidFill>
                <a:latin typeface="+mj-lt"/>
              </a:rPr>
              <a:t>The electronic transmission of mail allows you to send formatted text and images to someone else with an email address.</a:t>
            </a:r>
          </a:p>
        </p:txBody>
      </p:sp>
      <p:sp>
        <p:nvSpPr>
          <p:cNvPr id="23" name="Rectangle 22"/>
          <p:cNvSpPr/>
          <p:nvPr/>
        </p:nvSpPr>
        <p:spPr>
          <a:xfrm>
            <a:off x="5336497" y="2413416"/>
            <a:ext cx="6484773" cy="2008682"/>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advantages and two disadvantages of using e-mail.</a:t>
            </a:r>
          </a:p>
          <a:p>
            <a:pPr algn="ctr"/>
            <a:r>
              <a:rPr lang="en-GB" u="sng" dirty="0">
                <a:solidFill>
                  <a:schemeClr val="tx1"/>
                </a:solidFill>
                <a:latin typeface="+mj-lt"/>
              </a:rPr>
              <a:t>Advantages:</a:t>
            </a:r>
          </a:p>
          <a:p>
            <a:pPr algn="ctr"/>
            <a:r>
              <a:rPr lang="en-GB" dirty="0">
                <a:solidFill>
                  <a:schemeClr val="tx1"/>
                </a:solidFill>
                <a:latin typeface="+mj-lt"/>
              </a:rPr>
              <a:t>Intuitive and easy to learn how to send e-mail.</a:t>
            </a:r>
          </a:p>
          <a:p>
            <a:pPr algn="ctr"/>
            <a:r>
              <a:rPr lang="en-GB" dirty="0">
                <a:solidFill>
                  <a:schemeClr val="tx1"/>
                </a:solidFill>
                <a:latin typeface="+mj-lt"/>
              </a:rPr>
              <a:t>E-mails are sent and received quickly.</a:t>
            </a:r>
          </a:p>
          <a:p>
            <a:pPr algn="ctr"/>
            <a:r>
              <a:rPr lang="en-GB" u="sng" dirty="0">
                <a:solidFill>
                  <a:schemeClr val="tx1"/>
                </a:solidFill>
                <a:latin typeface="+mj-lt"/>
              </a:rPr>
              <a:t>Disadvantages:</a:t>
            </a:r>
          </a:p>
          <a:p>
            <a:pPr algn="ctr"/>
            <a:r>
              <a:rPr lang="en-GB" dirty="0">
                <a:solidFill>
                  <a:schemeClr val="tx1"/>
                </a:solidFill>
                <a:latin typeface="+mj-lt"/>
              </a:rPr>
              <a:t>Both must have an e-mail account to exchange information.</a:t>
            </a:r>
          </a:p>
          <a:p>
            <a:pPr algn="ctr"/>
            <a:r>
              <a:rPr lang="en-GB" dirty="0">
                <a:solidFill>
                  <a:schemeClr val="tx1"/>
                </a:solidFill>
                <a:latin typeface="+mj-lt"/>
              </a:rPr>
              <a:t>Some e-mails might be marked as spam. </a:t>
            </a:r>
          </a:p>
          <a:p>
            <a:pPr algn="ctr"/>
            <a:endParaRPr lang="en-GB" sz="1400" dirty="0">
              <a:solidFill>
                <a:schemeClr val="tx1"/>
              </a:solidFill>
              <a:latin typeface="+mj-lt"/>
            </a:endParaRPr>
          </a:p>
        </p:txBody>
      </p:sp>
      <p:sp>
        <p:nvSpPr>
          <p:cNvPr id="17" name="Rectangle 16"/>
          <p:cNvSpPr/>
          <p:nvPr/>
        </p:nvSpPr>
        <p:spPr>
          <a:xfrm>
            <a:off x="5336497" y="4542020"/>
            <a:ext cx="6484774" cy="2008682"/>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why businesses would use e-mail as a method of digital communication.</a:t>
            </a:r>
          </a:p>
          <a:p>
            <a:pPr algn="ctr"/>
            <a:r>
              <a:rPr lang="en-GB" dirty="0">
                <a:solidFill>
                  <a:schemeClr val="tx1"/>
                </a:solidFill>
                <a:latin typeface="+mj-lt"/>
              </a:rPr>
              <a:t>So they can easily keep in contact with colleagues, they can use this to set up meetings in the calendar. </a:t>
            </a:r>
          </a:p>
          <a:p>
            <a:pPr algn="ctr"/>
            <a:r>
              <a:rPr lang="en-GB" dirty="0">
                <a:solidFill>
                  <a:schemeClr val="tx1"/>
                </a:solidFill>
                <a:latin typeface="+mj-lt"/>
              </a:rPr>
              <a:t>It allows for a more formal process to take place when operating as a business on a day to day basis. </a:t>
            </a:r>
          </a:p>
          <a:p>
            <a:pPr algn="ctr"/>
            <a:endParaRPr lang="en-GB" u="sng" dirty="0">
              <a:solidFill>
                <a:schemeClr val="tx1"/>
              </a:solidFill>
              <a:latin typeface="+mj-lt"/>
            </a:endParaRPr>
          </a:p>
          <a:p>
            <a:pPr algn="ctr"/>
            <a:endParaRPr lang="en-GB" sz="1600" dirty="0">
              <a:solidFill>
                <a:schemeClr val="tx1"/>
              </a:solidFill>
              <a:latin typeface="+mj-lt"/>
            </a:endParaRP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2" y="4166681"/>
            <a:ext cx="4999453" cy="238401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reasons why businesses would use e-mail for marketing purposes?</a:t>
            </a:r>
          </a:p>
          <a:p>
            <a:pPr algn="ctr"/>
            <a:endParaRPr lang="en-GB" u="sng" dirty="0">
              <a:solidFill>
                <a:schemeClr val="tx1"/>
              </a:solidFill>
              <a:latin typeface="+mj-lt"/>
            </a:endParaRPr>
          </a:p>
          <a:p>
            <a:pPr algn="ctr"/>
            <a:r>
              <a:rPr lang="en-GB" dirty="0">
                <a:solidFill>
                  <a:schemeClr val="tx1"/>
                </a:solidFill>
                <a:latin typeface="+mj-lt"/>
              </a:rPr>
              <a:t>It’s cost effective</a:t>
            </a:r>
          </a:p>
          <a:p>
            <a:pPr algn="ctr"/>
            <a:r>
              <a:rPr lang="en-GB" dirty="0">
                <a:solidFill>
                  <a:schemeClr val="tx1"/>
                </a:solidFill>
                <a:latin typeface="+mj-lt"/>
              </a:rPr>
              <a:t>It’s scalable in the sense that it can potentially reach a large number of people.</a:t>
            </a:r>
          </a:p>
          <a:p>
            <a:pPr algn="ctr"/>
            <a:r>
              <a:rPr lang="en-GB" dirty="0">
                <a:solidFill>
                  <a:schemeClr val="tx1"/>
                </a:solidFill>
                <a:latin typeface="+mj-lt"/>
              </a:rPr>
              <a:t>Files can be attached to the e-mail.</a:t>
            </a:r>
          </a:p>
          <a:p>
            <a:pPr algn="ctr"/>
            <a:endParaRPr lang="en-GB" dirty="0">
              <a:solidFill>
                <a:schemeClr val="tx1"/>
              </a:solidFill>
              <a:latin typeface="+mj-lt"/>
            </a:endParaRPr>
          </a:p>
          <a:p>
            <a:pPr algn="ctr"/>
            <a:endParaRPr lang="en-GB" sz="1600" u="sng" dirty="0">
              <a:solidFill>
                <a:schemeClr val="tx1"/>
              </a:solidFill>
              <a:latin typeface="+mj-lt"/>
            </a:endParaRPr>
          </a:p>
        </p:txBody>
      </p:sp>
      <p:pic>
        <p:nvPicPr>
          <p:cNvPr id="2" name="Picture 1">
            <a:extLst>
              <a:ext uri="{FF2B5EF4-FFF2-40B4-BE49-F238E27FC236}">
                <a16:creationId xmlns:a16="http://schemas.microsoft.com/office/drawing/2014/main" id="{6A1345F4-8993-46F0-B4F5-A7E986AA0A74}"/>
              </a:ext>
            </a:extLst>
          </p:cNvPr>
          <p:cNvPicPr>
            <a:picLocks noChangeAspect="1"/>
          </p:cNvPicPr>
          <p:nvPr/>
        </p:nvPicPr>
        <p:blipFill>
          <a:blip r:embed="rId3"/>
          <a:stretch>
            <a:fillRect/>
          </a:stretch>
        </p:blipFill>
        <p:spPr>
          <a:xfrm>
            <a:off x="157162" y="670406"/>
            <a:ext cx="4999454" cy="3379839"/>
          </a:xfrm>
          <a:prstGeom prst="rect">
            <a:avLst/>
          </a:prstGeom>
        </p:spPr>
      </p:pic>
    </p:spTree>
    <p:extLst>
      <p:ext uri="{BB962C8B-B14F-4D97-AF65-F5344CB8AC3E}">
        <p14:creationId xmlns:p14="http://schemas.microsoft.com/office/powerpoint/2010/main" val="1929264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Instant messaging</a:t>
            </a:r>
          </a:p>
        </p:txBody>
      </p:sp>
      <p:sp>
        <p:nvSpPr>
          <p:cNvPr id="9" name="Rectangle 8"/>
          <p:cNvSpPr/>
          <p:nvPr/>
        </p:nvSpPr>
        <p:spPr>
          <a:xfrm>
            <a:off x="5336498" y="670407"/>
            <a:ext cx="6484773"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5336497" y="1275626"/>
            <a:ext cx="6484773" cy="119774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instant messaging?</a:t>
            </a:r>
          </a:p>
        </p:txBody>
      </p:sp>
      <p:sp>
        <p:nvSpPr>
          <p:cNvPr id="23" name="Rectangle 22"/>
          <p:cNvSpPr/>
          <p:nvPr/>
        </p:nvSpPr>
        <p:spPr>
          <a:xfrm>
            <a:off x="5336497" y="2593297"/>
            <a:ext cx="6484773" cy="226351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advantages and two disadvantages of using instant messaging.</a:t>
            </a:r>
          </a:p>
        </p:txBody>
      </p:sp>
      <p:sp>
        <p:nvSpPr>
          <p:cNvPr id="17" name="Rectangle 16"/>
          <p:cNvSpPr/>
          <p:nvPr/>
        </p:nvSpPr>
        <p:spPr>
          <a:xfrm>
            <a:off x="5336497" y="4976734"/>
            <a:ext cx="6484774" cy="157396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why businesses would use instant messaging as a method of digital communication.</a:t>
            </a: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2" y="3686431"/>
            <a:ext cx="4999453" cy="286426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why instant messaging is a common method of digital communication for personal/social use.</a:t>
            </a:r>
          </a:p>
          <a:p>
            <a:pPr algn="ctr"/>
            <a:endParaRPr lang="en-GB" u="sng" dirty="0">
              <a:solidFill>
                <a:schemeClr val="tx1"/>
              </a:solidFill>
              <a:latin typeface="+mj-lt"/>
            </a:endParaRPr>
          </a:p>
          <a:p>
            <a:pPr algn="ctr"/>
            <a:endParaRPr lang="en-GB" sz="1600" u="sng" dirty="0">
              <a:solidFill>
                <a:schemeClr val="tx1"/>
              </a:solidFill>
              <a:latin typeface="+mj-lt"/>
            </a:endParaRPr>
          </a:p>
        </p:txBody>
      </p:sp>
      <p:pic>
        <p:nvPicPr>
          <p:cNvPr id="4" name="Picture 3">
            <a:extLst>
              <a:ext uri="{FF2B5EF4-FFF2-40B4-BE49-F238E27FC236}">
                <a16:creationId xmlns:a16="http://schemas.microsoft.com/office/drawing/2014/main" id="{C796AAA9-1AB9-4ECE-908B-BD0C99AA18FC}"/>
              </a:ext>
            </a:extLst>
          </p:cNvPr>
          <p:cNvPicPr>
            <a:picLocks noChangeAspect="1"/>
          </p:cNvPicPr>
          <p:nvPr/>
        </p:nvPicPr>
        <p:blipFill>
          <a:blip r:embed="rId3"/>
          <a:stretch>
            <a:fillRect/>
          </a:stretch>
        </p:blipFill>
        <p:spPr>
          <a:xfrm>
            <a:off x="157162" y="671556"/>
            <a:ext cx="4999453" cy="2864270"/>
          </a:xfrm>
          <a:prstGeom prst="rect">
            <a:avLst/>
          </a:prstGeom>
          <a:ln>
            <a:solidFill>
              <a:schemeClr val="tx1"/>
            </a:solidFill>
          </a:ln>
        </p:spPr>
      </p:pic>
    </p:spTree>
    <p:extLst>
      <p:ext uri="{BB962C8B-B14F-4D97-AF65-F5344CB8AC3E}">
        <p14:creationId xmlns:p14="http://schemas.microsoft.com/office/powerpoint/2010/main" val="3242701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Instant messaging</a:t>
            </a:r>
          </a:p>
        </p:txBody>
      </p:sp>
      <p:sp>
        <p:nvSpPr>
          <p:cNvPr id="9" name="Rectangle 8"/>
          <p:cNvSpPr/>
          <p:nvPr/>
        </p:nvSpPr>
        <p:spPr>
          <a:xfrm>
            <a:off x="5336498" y="670407"/>
            <a:ext cx="6484773"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5336497" y="1275626"/>
            <a:ext cx="6484773" cy="119774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instant messaging?</a:t>
            </a:r>
          </a:p>
          <a:p>
            <a:pPr algn="ctr"/>
            <a:r>
              <a:rPr lang="en-GB" dirty="0">
                <a:solidFill>
                  <a:schemeClr val="tx1"/>
                </a:solidFill>
                <a:latin typeface="+mj-lt"/>
              </a:rPr>
              <a:t>It’s a text-based service, where one person types a message and the other person immediately sees it pop up in their IM (Instant Message) window.</a:t>
            </a:r>
          </a:p>
        </p:txBody>
      </p:sp>
      <p:sp>
        <p:nvSpPr>
          <p:cNvPr id="23" name="Rectangle 22"/>
          <p:cNvSpPr/>
          <p:nvPr/>
        </p:nvSpPr>
        <p:spPr>
          <a:xfrm>
            <a:off x="5336497" y="2593297"/>
            <a:ext cx="6484773" cy="2263515"/>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advantages and two disadvantages of using instant messaging.</a:t>
            </a:r>
          </a:p>
          <a:p>
            <a:pPr algn="ctr"/>
            <a:r>
              <a:rPr lang="en-GB" u="sng" dirty="0">
                <a:solidFill>
                  <a:schemeClr val="tx1"/>
                </a:solidFill>
                <a:latin typeface="+mj-lt"/>
              </a:rPr>
              <a:t>Advantages:</a:t>
            </a:r>
          </a:p>
          <a:p>
            <a:pPr algn="ctr"/>
            <a:r>
              <a:rPr lang="en-GB" dirty="0">
                <a:solidFill>
                  <a:schemeClr val="tx1"/>
                </a:solidFill>
                <a:latin typeface="+mj-lt"/>
              </a:rPr>
              <a:t>Allows you to chat in real time.</a:t>
            </a:r>
          </a:p>
          <a:p>
            <a:pPr algn="ctr"/>
            <a:r>
              <a:rPr lang="en-GB" dirty="0">
                <a:solidFill>
                  <a:schemeClr val="tx1"/>
                </a:solidFill>
                <a:latin typeface="+mj-lt"/>
              </a:rPr>
              <a:t>Saves using text messages (SMS)</a:t>
            </a:r>
          </a:p>
          <a:p>
            <a:pPr algn="ctr"/>
            <a:r>
              <a:rPr lang="en-GB" u="sng" dirty="0">
                <a:solidFill>
                  <a:schemeClr val="tx1"/>
                </a:solidFill>
                <a:latin typeface="+mj-lt"/>
              </a:rPr>
              <a:t>Disadvantages:</a:t>
            </a:r>
          </a:p>
          <a:p>
            <a:pPr algn="ctr"/>
            <a:r>
              <a:rPr lang="en-GB" dirty="0">
                <a:solidFill>
                  <a:schemeClr val="tx1"/>
                </a:solidFill>
                <a:latin typeface="+mj-lt"/>
              </a:rPr>
              <a:t>Can receive messages from people you don’t know.</a:t>
            </a:r>
          </a:p>
          <a:p>
            <a:pPr algn="ctr"/>
            <a:r>
              <a:rPr lang="en-GB" dirty="0">
                <a:solidFill>
                  <a:schemeClr val="tx1"/>
                </a:solidFill>
                <a:latin typeface="+mj-lt"/>
              </a:rPr>
              <a:t>No chance to review the message before sending it. </a:t>
            </a:r>
          </a:p>
        </p:txBody>
      </p:sp>
      <p:sp>
        <p:nvSpPr>
          <p:cNvPr id="17" name="Rectangle 16"/>
          <p:cNvSpPr/>
          <p:nvPr/>
        </p:nvSpPr>
        <p:spPr>
          <a:xfrm>
            <a:off x="5336497" y="4976734"/>
            <a:ext cx="6484774" cy="1573968"/>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why businesses would use instant messaging as a method of digital communication.</a:t>
            </a:r>
          </a:p>
          <a:p>
            <a:pPr algn="ctr"/>
            <a:r>
              <a:rPr lang="en-GB" sz="1600" dirty="0">
                <a:solidFill>
                  <a:schemeClr val="tx1"/>
                </a:solidFill>
                <a:latin typeface="+mj-lt"/>
              </a:rPr>
              <a:t>To allow customers to contact customer services without the need to be put on hold if making a phone call. A common method is the use of a chatbot instant messaging service. </a:t>
            </a:r>
          </a:p>
          <a:p>
            <a:pPr algn="ctr"/>
            <a:endParaRPr lang="en-GB" sz="1400" dirty="0">
              <a:solidFill>
                <a:schemeClr val="tx1"/>
              </a:solidFill>
              <a:latin typeface="+mj-lt"/>
            </a:endParaRPr>
          </a:p>
        </p:txBody>
      </p:sp>
      <p:sp>
        <p:nvSpPr>
          <p:cNvPr id="11" name="Rectangle 10">
            <a:extLst>
              <a:ext uri="{FF2B5EF4-FFF2-40B4-BE49-F238E27FC236}">
                <a16:creationId xmlns:a16="http://schemas.microsoft.com/office/drawing/2014/main" id="{E3603FC8-A32F-4E46-8C15-C2EDE0E1C2A4}"/>
              </a:ext>
            </a:extLst>
          </p:cNvPr>
          <p:cNvSpPr/>
          <p:nvPr/>
        </p:nvSpPr>
        <p:spPr>
          <a:xfrm>
            <a:off x="157162" y="3686431"/>
            <a:ext cx="4999453" cy="286426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why instant messaging is a common method of digital communication for personal/social use.</a:t>
            </a:r>
          </a:p>
          <a:p>
            <a:pPr algn="ctr"/>
            <a:endParaRPr lang="en-GB" u="sng" dirty="0">
              <a:solidFill>
                <a:schemeClr val="tx1"/>
              </a:solidFill>
              <a:latin typeface="+mj-lt"/>
            </a:endParaRPr>
          </a:p>
          <a:p>
            <a:pPr algn="ctr"/>
            <a:r>
              <a:rPr lang="en-GB" dirty="0">
                <a:solidFill>
                  <a:schemeClr val="tx1"/>
                </a:solidFill>
                <a:latin typeface="+mj-lt"/>
              </a:rPr>
              <a:t>Apps like WhatsApp allow users to stay in touch and it’s easier to exchange messages with one another. It’s commonly used to set up group chats to allow multiple users to become involved in discussion. It also allows users to be communicate in an informal setting and not to worry netiquette like they would in a work environment. </a:t>
            </a:r>
          </a:p>
          <a:p>
            <a:pPr algn="ctr"/>
            <a:endParaRPr lang="en-GB" sz="1600" u="sng" dirty="0">
              <a:solidFill>
                <a:schemeClr val="tx1"/>
              </a:solidFill>
              <a:latin typeface="+mj-lt"/>
            </a:endParaRPr>
          </a:p>
        </p:txBody>
      </p:sp>
      <p:pic>
        <p:nvPicPr>
          <p:cNvPr id="4" name="Picture 3">
            <a:extLst>
              <a:ext uri="{FF2B5EF4-FFF2-40B4-BE49-F238E27FC236}">
                <a16:creationId xmlns:a16="http://schemas.microsoft.com/office/drawing/2014/main" id="{C796AAA9-1AB9-4ECE-908B-BD0C99AA18FC}"/>
              </a:ext>
            </a:extLst>
          </p:cNvPr>
          <p:cNvPicPr>
            <a:picLocks noChangeAspect="1"/>
          </p:cNvPicPr>
          <p:nvPr/>
        </p:nvPicPr>
        <p:blipFill>
          <a:blip r:embed="rId3"/>
          <a:stretch>
            <a:fillRect/>
          </a:stretch>
        </p:blipFill>
        <p:spPr>
          <a:xfrm>
            <a:off x="157162" y="671556"/>
            <a:ext cx="4999453" cy="2864270"/>
          </a:xfrm>
          <a:prstGeom prst="rect">
            <a:avLst/>
          </a:prstGeom>
          <a:ln>
            <a:solidFill>
              <a:schemeClr val="tx1"/>
            </a:solidFill>
          </a:ln>
        </p:spPr>
      </p:pic>
    </p:spTree>
    <p:extLst>
      <p:ext uri="{BB962C8B-B14F-4D97-AF65-F5344CB8AC3E}">
        <p14:creationId xmlns:p14="http://schemas.microsoft.com/office/powerpoint/2010/main" val="47785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Blogs</a:t>
            </a:r>
          </a:p>
        </p:txBody>
      </p:sp>
      <p:sp>
        <p:nvSpPr>
          <p:cNvPr id="9" name="Rectangle 8"/>
          <p:cNvSpPr/>
          <p:nvPr/>
        </p:nvSpPr>
        <p:spPr>
          <a:xfrm>
            <a:off x="4826835" y="601093"/>
            <a:ext cx="6994436"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4826835" y="1144380"/>
            <a:ext cx="6994436" cy="127655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blog?</a:t>
            </a:r>
          </a:p>
        </p:txBody>
      </p:sp>
      <p:sp>
        <p:nvSpPr>
          <p:cNvPr id="23" name="Rectangle 22"/>
          <p:cNvSpPr/>
          <p:nvPr/>
        </p:nvSpPr>
        <p:spPr>
          <a:xfrm>
            <a:off x="4826834" y="2584656"/>
            <a:ext cx="6994436" cy="240706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advantages and two disadvantages of using posting a blog.</a:t>
            </a:r>
          </a:p>
        </p:txBody>
      </p:sp>
      <p:sp>
        <p:nvSpPr>
          <p:cNvPr id="17" name="Rectangle 16"/>
          <p:cNvSpPr/>
          <p:nvPr/>
        </p:nvSpPr>
        <p:spPr>
          <a:xfrm>
            <a:off x="4826834" y="5155444"/>
            <a:ext cx="6994437" cy="157396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difference between a blog and a vlog?</a:t>
            </a:r>
          </a:p>
        </p:txBody>
      </p:sp>
      <p:sp>
        <p:nvSpPr>
          <p:cNvPr id="11" name="Rectangle 10">
            <a:extLst>
              <a:ext uri="{FF2B5EF4-FFF2-40B4-BE49-F238E27FC236}">
                <a16:creationId xmlns:a16="http://schemas.microsoft.com/office/drawing/2014/main" id="{E3603FC8-A32F-4E46-8C15-C2EDE0E1C2A4}"/>
              </a:ext>
            </a:extLst>
          </p:cNvPr>
          <p:cNvSpPr/>
          <p:nvPr/>
        </p:nvSpPr>
        <p:spPr>
          <a:xfrm>
            <a:off x="157162" y="3686433"/>
            <a:ext cx="4474798" cy="304297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why businesses would use blogs/vlogs to promote their products and services. </a:t>
            </a:r>
          </a:p>
          <a:p>
            <a:pPr algn="ctr"/>
            <a:endParaRPr lang="en-GB" u="sng" dirty="0">
              <a:solidFill>
                <a:schemeClr val="tx1"/>
              </a:solidFill>
              <a:latin typeface="+mj-lt"/>
            </a:endParaRPr>
          </a:p>
          <a:p>
            <a:pPr algn="ctr"/>
            <a:endParaRPr lang="en-GB" sz="1600" u="sng" dirty="0">
              <a:solidFill>
                <a:schemeClr val="tx1"/>
              </a:solidFill>
              <a:latin typeface="+mj-lt"/>
            </a:endParaRPr>
          </a:p>
        </p:txBody>
      </p:sp>
      <p:pic>
        <p:nvPicPr>
          <p:cNvPr id="2" name="Picture 1">
            <a:extLst>
              <a:ext uri="{FF2B5EF4-FFF2-40B4-BE49-F238E27FC236}">
                <a16:creationId xmlns:a16="http://schemas.microsoft.com/office/drawing/2014/main" id="{8A9E79F6-1802-49D3-97A1-89EA3A6B1963}"/>
              </a:ext>
            </a:extLst>
          </p:cNvPr>
          <p:cNvPicPr>
            <a:picLocks noChangeAspect="1"/>
          </p:cNvPicPr>
          <p:nvPr/>
        </p:nvPicPr>
        <p:blipFill>
          <a:blip r:embed="rId3"/>
          <a:stretch>
            <a:fillRect/>
          </a:stretch>
        </p:blipFill>
        <p:spPr>
          <a:xfrm>
            <a:off x="157161" y="560272"/>
            <a:ext cx="4474799" cy="2983199"/>
          </a:xfrm>
          <a:prstGeom prst="rect">
            <a:avLst/>
          </a:prstGeom>
        </p:spPr>
      </p:pic>
    </p:spTree>
    <p:extLst>
      <p:ext uri="{BB962C8B-B14F-4D97-AF65-F5344CB8AC3E}">
        <p14:creationId xmlns:p14="http://schemas.microsoft.com/office/powerpoint/2010/main" val="2039866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128588"/>
            <a:ext cx="11120437" cy="461665"/>
          </a:xfrm>
          <a:prstGeom prst="rect">
            <a:avLst/>
          </a:prstGeom>
          <a:noFill/>
        </p:spPr>
        <p:txBody>
          <a:bodyPr wrap="square" rtlCol="0">
            <a:spAutoFit/>
          </a:bodyPr>
          <a:lstStyle/>
          <a:p>
            <a:r>
              <a:rPr lang="en-GB" sz="2400" b="1" u="sng" dirty="0">
                <a:latin typeface="+mj-lt"/>
              </a:rPr>
              <a:t>Blogs</a:t>
            </a:r>
          </a:p>
        </p:txBody>
      </p:sp>
      <p:sp>
        <p:nvSpPr>
          <p:cNvPr id="9" name="Rectangle 8"/>
          <p:cNvSpPr/>
          <p:nvPr/>
        </p:nvSpPr>
        <p:spPr>
          <a:xfrm>
            <a:off x="5336497" y="616083"/>
            <a:ext cx="6484773"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6" name="Rectangle 15"/>
          <p:cNvSpPr/>
          <p:nvPr/>
        </p:nvSpPr>
        <p:spPr>
          <a:xfrm>
            <a:off x="5336497" y="1144380"/>
            <a:ext cx="6484773" cy="1276557"/>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blog?</a:t>
            </a:r>
          </a:p>
          <a:p>
            <a:pPr algn="ctr"/>
            <a:r>
              <a:rPr lang="en-GB" dirty="0">
                <a:solidFill>
                  <a:schemeClr val="tx1"/>
                </a:solidFill>
                <a:latin typeface="+mj-lt"/>
              </a:rPr>
              <a:t>A 'Blog' is a shortened form of the words Web log. A blog is a web site like any other, but it is intended to offer an opinion on something or stories about what is happening with the author. </a:t>
            </a:r>
          </a:p>
        </p:txBody>
      </p:sp>
      <p:sp>
        <p:nvSpPr>
          <p:cNvPr id="23" name="Rectangle 22"/>
          <p:cNvSpPr/>
          <p:nvPr/>
        </p:nvSpPr>
        <p:spPr>
          <a:xfrm>
            <a:off x="4841824" y="2584656"/>
            <a:ext cx="6979446" cy="240706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two advantages and two disadvantages of using posting a blog.</a:t>
            </a:r>
          </a:p>
          <a:p>
            <a:pPr algn="ctr"/>
            <a:r>
              <a:rPr lang="en-GB" u="sng" dirty="0">
                <a:solidFill>
                  <a:schemeClr val="tx1"/>
                </a:solidFill>
                <a:latin typeface="+mj-lt"/>
              </a:rPr>
              <a:t>Advantages:</a:t>
            </a:r>
          </a:p>
          <a:p>
            <a:pPr algn="ctr"/>
            <a:r>
              <a:rPr lang="en-GB" dirty="0">
                <a:solidFill>
                  <a:schemeClr val="tx1"/>
                </a:solidFill>
                <a:latin typeface="+mj-lt"/>
              </a:rPr>
              <a:t>Allows you to write content that is of interest to you.</a:t>
            </a:r>
          </a:p>
          <a:p>
            <a:pPr algn="ctr"/>
            <a:r>
              <a:rPr lang="en-GB" dirty="0">
                <a:solidFill>
                  <a:schemeClr val="tx1"/>
                </a:solidFill>
                <a:latin typeface="+mj-lt"/>
              </a:rPr>
              <a:t>Easy to set up, very little technical knowledge needed.</a:t>
            </a:r>
          </a:p>
          <a:p>
            <a:pPr algn="ctr"/>
            <a:r>
              <a:rPr lang="en-GB" u="sng" dirty="0">
                <a:solidFill>
                  <a:schemeClr val="tx1"/>
                </a:solidFill>
                <a:latin typeface="+mj-lt"/>
              </a:rPr>
              <a:t>Disadvantages:</a:t>
            </a:r>
          </a:p>
          <a:p>
            <a:pPr algn="ctr"/>
            <a:r>
              <a:rPr lang="en-GB" dirty="0">
                <a:solidFill>
                  <a:schemeClr val="tx1"/>
                </a:solidFill>
                <a:latin typeface="+mj-lt"/>
              </a:rPr>
              <a:t>Negative content contributes to digital footprint.</a:t>
            </a:r>
          </a:p>
          <a:p>
            <a:pPr algn="ctr"/>
            <a:r>
              <a:rPr lang="en-GB" dirty="0">
                <a:solidFill>
                  <a:schemeClr val="tx1"/>
                </a:solidFill>
                <a:latin typeface="+mj-lt"/>
              </a:rPr>
              <a:t>Content maybe biased. </a:t>
            </a:r>
          </a:p>
        </p:txBody>
      </p:sp>
      <p:sp>
        <p:nvSpPr>
          <p:cNvPr id="17" name="Rectangle 16"/>
          <p:cNvSpPr/>
          <p:nvPr/>
        </p:nvSpPr>
        <p:spPr>
          <a:xfrm>
            <a:off x="4841824" y="5155444"/>
            <a:ext cx="6979447" cy="1573968"/>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difference between a blog and a vlog?</a:t>
            </a:r>
          </a:p>
          <a:p>
            <a:pPr algn="ctr"/>
            <a:r>
              <a:rPr lang="en-GB" sz="1600" dirty="0">
                <a:solidFill>
                  <a:schemeClr val="tx1"/>
                </a:solidFill>
                <a:latin typeface="+mj-lt"/>
              </a:rPr>
              <a:t>I</a:t>
            </a:r>
            <a:r>
              <a:rPr lang="en-GB" dirty="0">
                <a:solidFill>
                  <a:schemeClr val="tx1"/>
                </a:solidFill>
                <a:latin typeface="+mj-lt"/>
              </a:rPr>
              <a:t>nstead of posting written content onto a website, a vlog (known as video log) allows users to post blogs as videos and upload them to social media websites. YouTube is the most common platform used by vloggers.</a:t>
            </a:r>
          </a:p>
        </p:txBody>
      </p:sp>
      <p:sp>
        <p:nvSpPr>
          <p:cNvPr id="11" name="Rectangle 10">
            <a:extLst>
              <a:ext uri="{FF2B5EF4-FFF2-40B4-BE49-F238E27FC236}">
                <a16:creationId xmlns:a16="http://schemas.microsoft.com/office/drawing/2014/main" id="{E3603FC8-A32F-4E46-8C15-C2EDE0E1C2A4}"/>
              </a:ext>
            </a:extLst>
          </p:cNvPr>
          <p:cNvSpPr/>
          <p:nvPr/>
        </p:nvSpPr>
        <p:spPr>
          <a:xfrm>
            <a:off x="157162" y="3686433"/>
            <a:ext cx="4474798" cy="3042979"/>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Explain why businesses would use blogs/vlogs to promote their products and services. </a:t>
            </a:r>
          </a:p>
          <a:p>
            <a:pPr algn="ctr"/>
            <a:endParaRPr lang="en-GB" u="sng" dirty="0">
              <a:solidFill>
                <a:schemeClr val="tx1"/>
              </a:solidFill>
              <a:latin typeface="+mj-lt"/>
            </a:endParaRPr>
          </a:p>
          <a:p>
            <a:pPr algn="ctr"/>
            <a:r>
              <a:rPr lang="en-GB" dirty="0">
                <a:solidFill>
                  <a:schemeClr val="tx1"/>
                </a:solidFill>
                <a:latin typeface="+mj-lt"/>
              </a:rPr>
              <a:t>Blogs and vlogs can be used to create videos such as product reviews, how-to-guides and other creative ways to showcase products/services. The publishers might provide affiliate links which act as commission in which they direct customers to a URL to purchase their product/service. Acting like an online sales representative. </a:t>
            </a:r>
          </a:p>
          <a:p>
            <a:pPr algn="ctr"/>
            <a:endParaRPr lang="en-GB" sz="1600" u="sng" dirty="0">
              <a:solidFill>
                <a:schemeClr val="tx1"/>
              </a:solidFill>
              <a:latin typeface="+mj-lt"/>
            </a:endParaRPr>
          </a:p>
        </p:txBody>
      </p:sp>
      <p:pic>
        <p:nvPicPr>
          <p:cNvPr id="2" name="Picture 1">
            <a:extLst>
              <a:ext uri="{FF2B5EF4-FFF2-40B4-BE49-F238E27FC236}">
                <a16:creationId xmlns:a16="http://schemas.microsoft.com/office/drawing/2014/main" id="{8A9E79F6-1802-49D3-97A1-89EA3A6B1963}"/>
              </a:ext>
            </a:extLst>
          </p:cNvPr>
          <p:cNvPicPr>
            <a:picLocks noChangeAspect="1"/>
          </p:cNvPicPr>
          <p:nvPr/>
        </p:nvPicPr>
        <p:blipFill>
          <a:blip r:embed="rId3"/>
          <a:stretch>
            <a:fillRect/>
          </a:stretch>
        </p:blipFill>
        <p:spPr>
          <a:xfrm>
            <a:off x="157161" y="560272"/>
            <a:ext cx="4474799" cy="2983199"/>
          </a:xfrm>
          <a:prstGeom prst="rect">
            <a:avLst/>
          </a:prstGeom>
        </p:spPr>
      </p:pic>
      <p:sp>
        <p:nvSpPr>
          <p:cNvPr id="10" name="Rectangle 9">
            <a:extLst>
              <a:ext uri="{FF2B5EF4-FFF2-40B4-BE49-F238E27FC236}">
                <a16:creationId xmlns:a16="http://schemas.microsoft.com/office/drawing/2014/main" id="{CC4B3069-9499-435C-A533-04370A06ECE4}"/>
              </a:ext>
            </a:extLst>
          </p:cNvPr>
          <p:cNvSpPr/>
          <p:nvPr/>
        </p:nvSpPr>
        <p:spPr>
          <a:xfrm>
            <a:off x="4841825" y="601093"/>
            <a:ext cx="6979446" cy="421903"/>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dirty="0">
                <a:solidFill>
                  <a:schemeClr val="tx1"/>
                </a:solidFill>
                <a:latin typeface="+mj-lt"/>
              </a:rPr>
              <a:t>Key Questions:</a:t>
            </a:r>
          </a:p>
          <a:p>
            <a:pPr algn="ctr"/>
            <a:endParaRPr lang="en-GB" sz="1600" dirty="0">
              <a:solidFill>
                <a:schemeClr val="tx1"/>
              </a:solidFill>
              <a:latin typeface="+mj-lt"/>
            </a:endParaRPr>
          </a:p>
        </p:txBody>
      </p:sp>
      <p:sp>
        <p:nvSpPr>
          <p:cNvPr id="12" name="Rectangle 11">
            <a:extLst>
              <a:ext uri="{FF2B5EF4-FFF2-40B4-BE49-F238E27FC236}">
                <a16:creationId xmlns:a16="http://schemas.microsoft.com/office/drawing/2014/main" id="{C0550E4C-19BC-4F6D-9173-B5549DF2628C}"/>
              </a:ext>
            </a:extLst>
          </p:cNvPr>
          <p:cNvSpPr/>
          <p:nvPr/>
        </p:nvSpPr>
        <p:spPr>
          <a:xfrm>
            <a:off x="4841825" y="1129390"/>
            <a:ext cx="6979446" cy="1276557"/>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the purpose of a blog?</a:t>
            </a:r>
          </a:p>
          <a:p>
            <a:pPr algn="ctr"/>
            <a:r>
              <a:rPr lang="en-GB" dirty="0">
                <a:solidFill>
                  <a:schemeClr val="tx1"/>
                </a:solidFill>
                <a:latin typeface="+mj-lt"/>
              </a:rPr>
              <a:t>A 'Blog' is a shortened form of the words Web log. A blog is a web site like any other, but it is intended to offer an opinion on something or stories about what is happening with the author. </a:t>
            </a:r>
          </a:p>
        </p:txBody>
      </p:sp>
    </p:spTree>
    <p:extLst>
      <p:ext uri="{BB962C8B-B14F-4D97-AF65-F5344CB8AC3E}">
        <p14:creationId xmlns:p14="http://schemas.microsoft.com/office/powerpoint/2010/main" val="3535717488"/>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1626</Words>
  <Application>Microsoft Office PowerPoint</Application>
  <PresentationFormat>Widescreen</PresentationFormat>
  <Paragraphs>179</Paragraphs>
  <Slides>13</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Lucida Sans Typewriter</vt:lpstr>
      <vt:lpstr>Times New Roman</vt:lpstr>
      <vt:lpstr>Tw Cen MT</vt:lpstr>
      <vt:lpstr>Office Theme</vt:lpstr>
      <vt:lpstr>WJEC GCSE Digital Technology</vt:lpstr>
      <vt:lpstr>PowerPoint Presentation</vt:lpstr>
      <vt:lpstr>Lesson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2021-08-25T10:12:18Z</dcterms:modified>
</cp:coreProperties>
</file>